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Percentages</c:v>
                </c:pt>
              </c:strCache>
            </c:strRef>
          </c:tx>
          <c:spPr>
            <a:solidFill>
              <a:schemeClr val="accent1"/>
            </a:solidFill>
            <a:ln>
              <a:noFill/>
            </a:ln>
            <a:effectLst/>
          </c:spPr>
          <c:invertIfNegative val="0"/>
          <c:cat>
            <c:strRef>
              <c:f>Sheet1!$A$2:$A$12</c:f>
              <c:strCache>
                <c:ptCount val="11"/>
                <c:pt idx="0">
                  <c:v>PE Teacher</c:v>
                </c:pt>
                <c:pt idx="1">
                  <c:v>Art Teacher</c:v>
                </c:pt>
                <c:pt idx="2">
                  <c:v>Couseling Services</c:v>
                </c:pt>
                <c:pt idx="3">
                  <c:v>Study Skills</c:v>
                </c:pt>
                <c:pt idx="4">
                  <c:v>Attendance Monitor</c:v>
                </c:pt>
                <c:pt idx="5">
                  <c:v>Spanish Teacher</c:v>
                </c:pt>
                <c:pt idx="6">
                  <c:v>Summer School Services</c:v>
                </c:pt>
                <c:pt idx="7">
                  <c:v>Indigenious Education Services</c:v>
                </c:pt>
                <c:pt idx="8">
                  <c:v>After School Program</c:v>
                </c:pt>
                <c:pt idx="9">
                  <c:v>FFA Program</c:v>
                </c:pt>
                <c:pt idx="10">
                  <c:v>Other</c:v>
                </c:pt>
              </c:strCache>
            </c:strRef>
          </c:cat>
          <c:val>
            <c:numRef>
              <c:f>Sheet1!$B$2:$B$12</c:f>
              <c:numCache>
                <c:formatCode>General</c:formatCode>
                <c:ptCount val="11"/>
                <c:pt idx="0">
                  <c:v>19</c:v>
                </c:pt>
                <c:pt idx="1">
                  <c:v>20</c:v>
                </c:pt>
                <c:pt idx="2">
                  <c:v>15</c:v>
                </c:pt>
                <c:pt idx="3">
                  <c:v>7</c:v>
                </c:pt>
                <c:pt idx="4">
                  <c:v>5</c:v>
                </c:pt>
                <c:pt idx="5">
                  <c:v>7</c:v>
                </c:pt>
                <c:pt idx="6">
                  <c:v>2</c:v>
                </c:pt>
                <c:pt idx="7">
                  <c:v>5</c:v>
                </c:pt>
                <c:pt idx="8">
                  <c:v>15</c:v>
                </c:pt>
                <c:pt idx="9">
                  <c:v>2</c:v>
                </c:pt>
                <c:pt idx="10">
                  <c:v>3</c:v>
                </c:pt>
              </c:numCache>
            </c:numRef>
          </c:val>
          <c:extLst>
            <c:ext xmlns:c16="http://schemas.microsoft.com/office/drawing/2014/chart" uri="{C3380CC4-5D6E-409C-BE32-E72D297353CC}">
              <c16:uniqueId val="{00000000-5CED-433E-B11F-BB92E7E7AE50}"/>
            </c:ext>
          </c:extLst>
        </c:ser>
        <c:dLbls>
          <c:showLegendKey val="0"/>
          <c:showVal val="0"/>
          <c:showCatName val="0"/>
          <c:showSerName val="0"/>
          <c:showPercent val="0"/>
          <c:showBubbleSize val="0"/>
        </c:dLbls>
        <c:gapWidth val="219"/>
        <c:overlap val="-27"/>
        <c:axId val="614598608"/>
        <c:axId val="614604016"/>
      </c:barChart>
      <c:catAx>
        <c:axId val="6145986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4604016"/>
        <c:crosses val="autoZero"/>
        <c:auto val="1"/>
        <c:lblAlgn val="ctr"/>
        <c:lblOffset val="100"/>
        <c:noMultiLvlLbl val="0"/>
      </c:catAx>
      <c:valAx>
        <c:axId val="6146040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1459860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9/15/2022</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40000" y="1964267"/>
            <a:ext cx="8620125" cy="2421464"/>
          </a:xfrm>
        </p:spPr>
        <p:txBody>
          <a:bodyPr/>
          <a:lstStyle/>
          <a:p>
            <a:r>
              <a:rPr lang="en-US" b="1" dirty="0" smtClean="0">
                <a:latin typeface="Arial Black" panose="020B0A04020102020204" pitchFamily="34" charset="0"/>
              </a:rPr>
              <a:t>Student Investment account</a:t>
            </a:r>
            <a:endParaRPr lang="en-US" b="1" dirty="0">
              <a:latin typeface="Arial Black" panose="020B0A04020102020204" pitchFamily="34" charset="0"/>
            </a:endParaRPr>
          </a:p>
        </p:txBody>
      </p:sp>
      <p:sp>
        <p:nvSpPr>
          <p:cNvPr id="3" name="Subtitle 2"/>
          <p:cNvSpPr>
            <a:spLocks noGrp="1"/>
          </p:cNvSpPr>
          <p:nvPr>
            <p:ph type="subTitle" idx="1"/>
          </p:nvPr>
        </p:nvSpPr>
        <p:spPr/>
        <p:txBody>
          <a:bodyPr/>
          <a:lstStyle/>
          <a:p>
            <a:r>
              <a:rPr lang="en-US" dirty="0" err="1" smtClean="0">
                <a:latin typeface="Arial Black" panose="020B0A04020102020204" pitchFamily="34" charset="0"/>
              </a:rPr>
              <a:t>Yoncalla</a:t>
            </a:r>
            <a:r>
              <a:rPr lang="en-US" dirty="0" smtClean="0">
                <a:latin typeface="Arial Black" panose="020B0A04020102020204" pitchFamily="34" charset="0"/>
              </a:rPr>
              <a:t> school district expenditures</a:t>
            </a:r>
            <a:endParaRPr lang="en-US" dirty="0">
              <a:latin typeface="Arial Black" panose="020B0A04020102020204" pitchFamily="34" charset="0"/>
            </a:endParaRPr>
          </a:p>
          <a:p>
            <a:r>
              <a:rPr lang="en-US" b="1" dirty="0" smtClean="0">
                <a:latin typeface="Arial Black" panose="020B0A04020102020204" pitchFamily="34" charset="0"/>
              </a:rPr>
              <a:t>Annual Report 2</a:t>
            </a:r>
            <a:r>
              <a:rPr lang="en-US" dirty="0" smtClean="0">
                <a:latin typeface="Arial Black" panose="020B0A04020102020204" pitchFamily="34" charset="0"/>
              </a:rPr>
              <a:t>021-22</a:t>
            </a:r>
            <a:endParaRPr lang="en-US" dirty="0">
              <a:latin typeface="Arial Black" panose="020B0A04020102020204" pitchFamily="34"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rot="20997059">
            <a:off x="481861" y="274277"/>
            <a:ext cx="3379434" cy="2680910"/>
          </a:xfrm>
          <a:prstGeom prst="rect">
            <a:avLst/>
          </a:prstGeom>
        </p:spPr>
      </p:pic>
    </p:spTree>
    <p:extLst>
      <p:ext uri="{BB962C8B-B14F-4D97-AF65-F5344CB8AC3E}">
        <p14:creationId xmlns:p14="http://schemas.microsoft.com/office/powerpoint/2010/main" val="2664179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325120"/>
            <a:ext cx="10131425" cy="1456267"/>
          </a:xfrm>
        </p:spPr>
        <p:txBody>
          <a:bodyPr/>
          <a:lstStyle/>
          <a:p>
            <a:r>
              <a:rPr lang="en-US" dirty="0" smtClean="0">
                <a:latin typeface="Arial Black" panose="020B0A04020102020204" pitchFamily="34" charset="0"/>
              </a:rPr>
              <a:t>introduction</a:t>
            </a:r>
            <a:endParaRPr lang="en-US" dirty="0">
              <a:latin typeface="Arial Black" panose="020B0A04020102020204" pitchFamily="34" charset="0"/>
            </a:endParaRPr>
          </a:p>
        </p:txBody>
      </p:sp>
      <p:sp>
        <p:nvSpPr>
          <p:cNvPr id="3" name="Content Placeholder 2"/>
          <p:cNvSpPr>
            <a:spLocks noGrp="1"/>
          </p:cNvSpPr>
          <p:nvPr>
            <p:ph idx="1"/>
          </p:nvPr>
        </p:nvSpPr>
        <p:spPr>
          <a:xfrm>
            <a:off x="685801" y="1584960"/>
            <a:ext cx="10131425" cy="4600787"/>
          </a:xfrm>
        </p:spPr>
        <p:txBody>
          <a:bodyPr>
            <a:normAutofit lnSpcReduction="10000"/>
          </a:bodyPr>
          <a:lstStyle/>
          <a:p>
            <a:pPr algn="just"/>
            <a:r>
              <a:rPr lang="en-US" dirty="0">
                <a:latin typeface="Arial Black" panose="020B0A04020102020204" pitchFamily="34" charset="0"/>
              </a:rPr>
              <a:t>The Oregon Legislature passed the Student Success Act in 2019 including the Student Investment Account for K-12 students. </a:t>
            </a:r>
          </a:p>
          <a:p>
            <a:pPr algn="just"/>
            <a:r>
              <a:rPr lang="en-US" dirty="0">
                <a:latin typeface="Arial Black" panose="020B0A04020102020204" pitchFamily="34" charset="0"/>
              </a:rPr>
              <a:t>The Student Investment Account is a grant available to all Oregon school districts and eligible charter schools established for two purposes: (1) meeting students’ mental or behavioral health needs and (2) improving academic outcomes and reducing academic disparities for students of color, students who are tribal citizens, students with disabilities, emerging bilingual students, and students navigating homelessness, and foster care. </a:t>
            </a:r>
          </a:p>
          <a:p>
            <a:pPr algn="just"/>
            <a:r>
              <a:rPr lang="en-US" dirty="0">
                <a:latin typeface="Arial Black" panose="020B0A04020102020204" pitchFamily="34" charset="0"/>
              </a:rPr>
              <a:t>The Student Investment Account grants give districts wide latitude in determining through the engagement process how best to use the allocated funds to improve outcomes for students as long as the use falls within one of four allowable categories: (1) increased instructional time, (2) improving student health and safety, (3) reducing class size, and (4) well-rounded education. </a:t>
            </a:r>
          </a:p>
          <a:p>
            <a:pPr algn="just"/>
            <a:r>
              <a:rPr lang="en-US" dirty="0">
                <a:latin typeface="Arial Black" panose="020B0A04020102020204" pitchFamily="34" charset="0"/>
              </a:rPr>
              <a:t>The attached spending report shows how </a:t>
            </a:r>
            <a:r>
              <a:rPr lang="en-US" dirty="0" err="1">
                <a:latin typeface="Arial Black" panose="020B0A04020102020204" pitchFamily="34" charset="0"/>
              </a:rPr>
              <a:t>Yoncalla</a:t>
            </a:r>
            <a:r>
              <a:rPr lang="en-US" dirty="0">
                <a:latin typeface="Arial Black" panose="020B0A04020102020204" pitchFamily="34" charset="0"/>
              </a:rPr>
              <a:t> School District utilized the Student Investment Account grant during the </a:t>
            </a:r>
            <a:r>
              <a:rPr lang="en-US" dirty="0" smtClean="0">
                <a:latin typeface="Arial Black" panose="020B0A04020102020204" pitchFamily="34" charset="0"/>
              </a:rPr>
              <a:t>2021-2022 </a:t>
            </a:r>
            <a:r>
              <a:rPr lang="en-US" dirty="0">
                <a:latin typeface="Arial Black" panose="020B0A04020102020204" pitchFamily="34" charset="0"/>
              </a:rPr>
              <a:t>school year. </a:t>
            </a:r>
          </a:p>
        </p:txBody>
      </p:sp>
    </p:spTree>
    <p:extLst>
      <p:ext uri="{BB962C8B-B14F-4D97-AF65-F5344CB8AC3E}">
        <p14:creationId xmlns:p14="http://schemas.microsoft.com/office/powerpoint/2010/main" val="3270263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grpSp>
        <p:nvGrpSpPr>
          <p:cNvPr id="4" name="Group 3"/>
          <p:cNvGrpSpPr/>
          <p:nvPr/>
        </p:nvGrpSpPr>
        <p:grpSpPr>
          <a:xfrm>
            <a:off x="2348893" y="332510"/>
            <a:ext cx="7349289" cy="6265226"/>
            <a:chOff x="0" y="0"/>
            <a:chExt cx="4680484" cy="4052433"/>
          </a:xfrm>
        </p:grpSpPr>
        <p:pic>
          <p:nvPicPr>
            <p:cNvPr id="5" name="Picture 4"/>
            <p:cNvPicPr/>
            <p:nvPr/>
          </p:nvPicPr>
          <p:blipFill>
            <a:blip r:embed="rId2"/>
            <a:stretch>
              <a:fillRect/>
            </a:stretch>
          </p:blipFill>
          <p:spPr>
            <a:xfrm>
              <a:off x="5842" y="5461"/>
              <a:ext cx="4617720" cy="3962400"/>
            </a:xfrm>
            <a:prstGeom prst="rect">
              <a:avLst/>
            </a:prstGeom>
            <a:ln w="76200">
              <a:solidFill>
                <a:schemeClr val="tx1"/>
              </a:solidFill>
            </a:ln>
          </p:spPr>
        </p:pic>
        <p:sp>
          <p:nvSpPr>
            <p:cNvPr id="6" name="Shape 6564"/>
            <p:cNvSpPr/>
            <p:nvPr/>
          </p:nvSpPr>
          <p:spPr>
            <a:xfrm>
              <a:off x="0" y="0"/>
              <a:ext cx="9144" cy="9144"/>
            </a:xfrm>
            <a:custGeom>
              <a:avLst/>
              <a:gdLst/>
              <a:ahLst/>
              <a:cxnLst/>
              <a:rect l="0" t="0" r="0" b="0"/>
              <a:pathLst>
                <a:path w="9144" h="9144">
                  <a:moveTo>
                    <a:pt x="0" y="0"/>
                  </a:moveTo>
                  <a:lnTo>
                    <a:pt x="9144" y="0"/>
                  </a:lnTo>
                  <a:lnTo>
                    <a:pt x="9144" y="9144"/>
                  </a:lnTo>
                  <a:lnTo>
                    <a:pt x="0" y="914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7" name="Shape 6565"/>
            <p:cNvSpPr/>
            <p:nvPr/>
          </p:nvSpPr>
          <p:spPr>
            <a:xfrm>
              <a:off x="6096" y="0"/>
              <a:ext cx="4618609" cy="9144"/>
            </a:xfrm>
            <a:custGeom>
              <a:avLst/>
              <a:gdLst/>
              <a:ahLst/>
              <a:cxnLst/>
              <a:rect l="0" t="0" r="0" b="0"/>
              <a:pathLst>
                <a:path w="4618609" h="9144">
                  <a:moveTo>
                    <a:pt x="0" y="0"/>
                  </a:moveTo>
                  <a:lnTo>
                    <a:pt x="4618609" y="0"/>
                  </a:lnTo>
                  <a:lnTo>
                    <a:pt x="4618609" y="9144"/>
                  </a:lnTo>
                  <a:lnTo>
                    <a:pt x="0" y="914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8" name="Shape 6566"/>
            <p:cNvSpPr/>
            <p:nvPr/>
          </p:nvSpPr>
          <p:spPr>
            <a:xfrm>
              <a:off x="4624832" y="0"/>
              <a:ext cx="9144" cy="9144"/>
            </a:xfrm>
            <a:custGeom>
              <a:avLst/>
              <a:gdLst/>
              <a:ahLst/>
              <a:cxnLst/>
              <a:rect l="0" t="0" r="0" b="0"/>
              <a:pathLst>
                <a:path w="9144" h="9144">
                  <a:moveTo>
                    <a:pt x="0" y="0"/>
                  </a:moveTo>
                  <a:lnTo>
                    <a:pt x="9144" y="0"/>
                  </a:lnTo>
                  <a:lnTo>
                    <a:pt x="9144" y="9144"/>
                  </a:lnTo>
                  <a:lnTo>
                    <a:pt x="0" y="914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9" name="Shape 6567"/>
            <p:cNvSpPr/>
            <p:nvPr/>
          </p:nvSpPr>
          <p:spPr>
            <a:xfrm>
              <a:off x="0" y="6172"/>
              <a:ext cx="9144" cy="3962654"/>
            </a:xfrm>
            <a:custGeom>
              <a:avLst/>
              <a:gdLst/>
              <a:ahLst/>
              <a:cxnLst/>
              <a:rect l="0" t="0" r="0" b="0"/>
              <a:pathLst>
                <a:path w="9144" h="3962654">
                  <a:moveTo>
                    <a:pt x="0" y="0"/>
                  </a:moveTo>
                  <a:lnTo>
                    <a:pt x="9144" y="0"/>
                  </a:lnTo>
                  <a:lnTo>
                    <a:pt x="9144" y="3962654"/>
                  </a:lnTo>
                  <a:lnTo>
                    <a:pt x="0" y="396265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0" name="Shape 6568"/>
            <p:cNvSpPr/>
            <p:nvPr/>
          </p:nvSpPr>
          <p:spPr>
            <a:xfrm>
              <a:off x="4624832" y="6172"/>
              <a:ext cx="9144" cy="3962654"/>
            </a:xfrm>
            <a:custGeom>
              <a:avLst/>
              <a:gdLst/>
              <a:ahLst/>
              <a:cxnLst/>
              <a:rect l="0" t="0" r="0" b="0"/>
              <a:pathLst>
                <a:path w="9144" h="3962654">
                  <a:moveTo>
                    <a:pt x="0" y="0"/>
                  </a:moveTo>
                  <a:lnTo>
                    <a:pt x="9144" y="0"/>
                  </a:lnTo>
                  <a:lnTo>
                    <a:pt x="9144" y="3962654"/>
                  </a:lnTo>
                  <a:lnTo>
                    <a:pt x="0" y="396265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1" name="Shape 6569"/>
            <p:cNvSpPr/>
            <p:nvPr/>
          </p:nvSpPr>
          <p:spPr>
            <a:xfrm>
              <a:off x="0" y="3968827"/>
              <a:ext cx="9144" cy="9144"/>
            </a:xfrm>
            <a:custGeom>
              <a:avLst/>
              <a:gdLst/>
              <a:ahLst/>
              <a:cxnLst/>
              <a:rect l="0" t="0" r="0" b="0"/>
              <a:pathLst>
                <a:path w="9144" h="9144">
                  <a:moveTo>
                    <a:pt x="0" y="0"/>
                  </a:moveTo>
                  <a:lnTo>
                    <a:pt x="9144" y="0"/>
                  </a:lnTo>
                  <a:lnTo>
                    <a:pt x="9144" y="9144"/>
                  </a:lnTo>
                  <a:lnTo>
                    <a:pt x="0" y="914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2" name="Shape 6570"/>
            <p:cNvSpPr/>
            <p:nvPr/>
          </p:nvSpPr>
          <p:spPr>
            <a:xfrm>
              <a:off x="6096" y="3968827"/>
              <a:ext cx="4618609" cy="9144"/>
            </a:xfrm>
            <a:custGeom>
              <a:avLst/>
              <a:gdLst/>
              <a:ahLst/>
              <a:cxnLst/>
              <a:rect l="0" t="0" r="0" b="0"/>
              <a:pathLst>
                <a:path w="4618609" h="9144">
                  <a:moveTo>
                    <a:pt x="0" y="0"/>
                  </a:moveTo>
                  <a:lnTo>
                    <a:pt x="4618609" y="0"/>
                  </a:lnTo>
                  <a:lnTo>
                    <a:pt x="4618609" y="9144"/>
                  </a:lnTo>
                  <a:lnTo>
                    <a:pt x="0" y="914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3" name="Shape 6571"/>
            <p:cNvSpPr/>
            <p:nvPr/>
          </p:nvSpPr>
          <p:spPr>
            <a:xfrm>
              <a:off x="4624832" y="3968827"/>
              <a:ext cx="9144" cy="9144"/>
            </a:xfrm>
            <a:custGeom>
              <a:avLst/>
              <a:gdLst/>
              <a:ahLst/>
              <a:cxnLst/>
              <a:rect l="0" t="0" r="0" b="0"/>
              <a:pathLst>
                <a:path w="9144" h="9144">
                  <a:moveTo>
                    <a:pt x="0" y="0"/>
                  </a:moveTo>
                  <a:lnTo>
                    <a:pt x="9144" y="0"/>
                  </a:lnTo>
                  <a:lnTo>
                    <a:pt x="9144" y="9144"/>
                  </a:lnTo>
                  <a:lnTo>
                    <a:pt x="0" y="9144"/>
                  </a:lnTo>
                  <a:lnTo>
                    <a:pt x="0" y="0"/>
                  </a:lnTo>
                </a:path>
              </a:pathLst>
            </a:custGeom>
            <a:ln w="76200" cap="flat">
              <a:miter lim="127000"/>
            </a:ln>
          </p:spPr>
          <p:style>
            <a:lnRef idx="0">
              <a:srgbClr val="000000">
                <a:alpha val="0"/>
              </a:srgbClr>
            </a:lnRef>
            <a:fillRef idx="1">
              <a:srgbClr val="000000"/>
            </a:fillRef>
            <a:effectRef idx="0">
              <a:scrgbClr r="0" g="0" b="0"/>
            </a:effectRef>
            <a:fontRef idx="none"/>
          </p:style>
          <p:txBody>
            <a:bodyPr/>
            <a:lstStyle/>
            <a:p>
              <a:endParaRPr lang="en-US"/>
            </a:p>
          </p:txBody>
        </p:sp>
        <p:sp>
          <p:nvSpPr>
            <p:cNvPr id="14" name="Rectangle 13"/>
            <p:cNvSpPr/>
            <p:nvPr/>
          </p:nvSpPr>
          <p:spPr>
            <a:xfrm>
              <a:off x="4630928" y="3853551"/>
              <a:ext cx="49556" cy="198882"/>
            </a:xfrm>
            <a:prstGeom prst="rect">
              <a:avLst/>
            </a:prstGeom>
            <a:ln w="76200">
              <a:solidFill>
                <a:schemeClr val="tx1"/>
              </a:solidFill>
            </a:ln>
          </p:spPr>
          <p:txBody>
            <a:bodyPr vert="horz" lIns="0" tIns="0" rIns="0" bIns="0" rtlCol="0">
              <a:noAutofit/>
            </a:bodyPr>
            <a:lstStyle/>
            <a:p>
              <a:pPr marL="0" marR="0">
                <a:lnSpc>
                  <a:spcPct val="107000"/>
                </a:lnSpc>
                <a:spcBef>
                  <a:spcPts val="0"/>
                </a:spcBef>
                <a:spcAft>
                  <a:spcPts val="800"/>
                </a:spcAft>
              </a:pPr>
              <a:r>
                <a:rPr lang="en-US" sz="1050">
                  <a:solidFill>
                    <a:srgbClr val="000000"/>
                  </a:solidFill>
                  <a:effectLst/>
                  <a:latin typeface="Arial" panose="020B0604020202020204" pitchFamily="34" charset="0"/>
                  <a:ea typeface="Arial" panose="020B0604020202020204" pitchFamily="34" charset="0"/>
                </a:rPr>
                <a:t> </a:t>
              </a:r>
              <a:endParaRPr lang="en-US" sz="1100">
                <a:solidFill>
                  <a:srgbClr val="000000"/>
                </a:solidFill>
                <a:effectLst/>
                <a:latin typeface="Calibri" panose="020F0502020204030204" pitchFamily="34" charset="0"/>
                <a:ea typeface="Calibri" panose="020F0502020204030204" pitchFamily="34" charset="0"/>
              </a:endParaRPr>
            </a:p>
          </p:txBody>
        </p:sp>
      </p:grpSp>
    </p:spTree>
    <p:extLst>
      <p:ext uri="{BB962C8B-B14F-4D97-AF65-F5344CB8AC3E}">
        <p14:creationId xmlns:p14="http://schemas.microsoft.com/office/powerpoint/2010/main" val="260123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041" y="497840"/>
            <a:ext cx="10601959" cy="1456267"/>
          </a:xfrm>
        </p:spPr>
        <p:txBody>
          <a:bodyPr/>
          <a:lstStyle/>
          <a:p>
            <a:r>
              <a:rPr lang="en-US" dirty="0" smtClean="0">
                <a:latin typeface="Arial Black" panose="020B0A04020102020204" pitchFamily="34" charset="0"/>
              </a:rPr>
              <a:t>Parent Survey Information 2019-20</a:t>
            </a:r>
            <a:endParaRPr lang="en-US" dirty="0">
              <a:latin typeface="Arial Black" panose="020B0A040201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028418988"/>
              </p:ext>
            </p:extLst>
          </p:nvPr>
        </p:nvGraphicFramePr>
        <p:xfrm>
          <a:off x="685800" y="2141538"/>
          <a:ext cx="10131425" cy="36496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1343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Arial Black" panose="020B0A04020102020204" pitchFamily="34" charset="0"/>
              </a:rPr>
              <a:t>YONCALLA SCHOOL DISTRICT</a:t>
            </a:r>
            <a:r>
              <a:rPr lang="en-US" dirty="0">
                <a:latin typeface="Arial Black" panose="020B0A04020102020204" pitchFamily="34" charset="0"/>
              </a:rPr>
              <a:t/>
            </a:r>
            <a:br>
              <a:rPr lang="en-US" dirty="0">
                <a:latin typeface="Arial Black" panose="020B0A04020102020204" pitchFamily="34" charset="0"/>
              </a:rPr>
            </a:br>
            <a:r>
              <a:rPr lang="en-US" b="1" dirty="0">
                <a:latin typeface="Arial Black" panose="020B0A04020102020204" pitchFamily="34" charset="0"/>
              </a:rPr>
              <a:t>STUDENT INVESTMENT ACCOUNT</a:t>
            </a:r>
            <a:r>
              <a:rPr lang="en-US" dirty="0">
                <a:latin typeface="Arial Black" panose="020B0A04020102020204" pitchFamily="34" charset="0"/>
              </a:rPr>
              <a:t/>
            </a:r>
            <a:br>
              <a:rPr lang="en-US" dirty="0">
                <a:latin typeface="Arial Black" panose="020B0A04020102020204" pitchFamily="34" charset="0"/>
              </a:rPr>
            </a:br>
            <a:r>
              <a:rPr lang="en-US" b="1" dirty="0">
                <a:latin typeface="Arial Black" panose="020B0A04020102020204" pitchFamily="34" charset="0"/>
              </a:rPr>
              <a:t>FISCAL YEAR </a:t>
            </a:r>
            <a:r>
              <a:rPr lang="en-US" b="1" dirty="0" smtClean="0">
                <a:latin typeface="Arial Black" panose="020B0A04020102020204" pitchFamily="34" charset="0"/>
              </a:rPr>
              <a:t>2021-2022 </a:t>
            </a:r>
            <a:r>
              <a:rPr lang="en-US" b="1" dirty="0">
                <a:latin typeface="Arial Black" panose="020B0A04020102020204" pitchFamily="34" charset="0"/>
              </a:rPr>
              <a:t>SPENDING REPORT</a:t>
            </a:r>
            <a:r>
              <a:rPr lang="en-US" dirty="0"/>
              <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7150977"/>
              </p:ext>
            </p:extLst>
          </p:nvPr>
        </p:nvGraphicFramePr>
        <p:xfrm>
          <a:off x="1838035" y="2278304"/>
          <a:ext cx="8737601" cy="3963658"/>
        </p:xfrm>
        <a:graphic>
          <a:graphicData uri="http://schemas.openxmlformats.org/drawingml/2006/table">
            <a:tbl>
              <a:tblPr firstRow="1" firstCol="1" bandRow="1">
                <a:tableStyleId>{BDBED569-4797-4DF1-A0F4-6AAB3CD982D8}</a:tableStyleId>
              </a:tblPr>
              <a:tblGrid>
                <a:gridCol w="5127780">
                  <a:extLst>
                    <a:ext uri="{9D8B030D-6E8A-4147-A177-3AD203B41FA5}">
                      <a16:colId xmlns:a16="http://schemas.microsoft.com/office/drawing/2014/main" val="3299118490"/>
                    </a:ext>
                  </a:extLst>
                </a:gridCol>
                <a:gridCol w="3609821">
                  <a:extLst>
                    <a:ext uri="{9D8B030D-6E8A-4147-A177-3AD203B41FA5}">
                      <a16:colId xmlns:a16="http://schemas.microsoft.com/office/drawing/2014/main" val="1557622807"/>
                    </a:ext>
                  </a:extLst>
                </a:gridCol>
              </a:tblGrid>
              <a:tr h="429518">
                <a:tc>
                  <a:txBody>
                    <a:bodyPr/>
                    <a:lstStyle/>
                    <a:p>
                      <a:pPr marL="0" marR="0" algn="ctr">
                        <a:lnSpc>
                          <a:spcPct val="107000"/>
                        </a:lnSpc>
                        <a:spcBef>
                          <a:spcPts val="0"/>
                        </a:spcBef>
                        <a:spcAft>
                          <a:spcPts val="0"/>
                        </a:spcAft>
                      </a:pPr>
                      <a:r>
                        <a:rPr lang="en-US" sz="1400" dirty="0">
                          <a:effectLst/>
                          <a:latin typeface="Arial Black" panose="020B0A04020102020204" pitchFamily="34" charset="0"/>
                        </a:rPr>
                        <a:t>Proposed Activity</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latin typeface="Arial Black" panose="020B0A04020102020204" pitchFamily="34" charset="0"/>
                        </a:rPr>
                        <a:t>Amount Spent </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0147639"/>
                  </a:ext>
                </a:extLst>
              </a:tr>
              <a:tr h="340178">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Dean of Students</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400" dirty="0" smtClean="0">
                          <a:effectLst/>
                          <a:latin typeface="Arial Black" panose="020B0A04020102020204" pitchFamily="34" charset="0"/>
                        </a:rPr>
                        <a:t>$78,938.66</a:t>
                      </a:r>
                      <a:endParaRPr lang="en-US" sz="1400" dirty="0" smtClean="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smtClean="0">
                        <a:effectLst/>
                        <a:latin typeface="Arial Black" panose="020B0A04020102020204" pitchFamily="34" charset="0"/>
                      </a:endParaRPr>
                    </a:p>
                  </a:txBody>
                  <a:tcPr marL="68580" marR="68580" marT="0" marB="0"/>
                </a:tc>
                <a:extLst>
                  <a:ext uri="{0D108BD9-81ED-4DB2-BD59-A6C34878D82A}">
                    <a16:rowId xmlns:a16="http://schemas.microsoft.com/office/drawing/2014/main" val="1795761343"/>
                  </a:ext>
                </a:extLst>
              </a:tr>
              <a:tr h="429518">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400" dirty="0" smtClean="0">
                          <a:effectLst/>
                          <a:latin typeface="Arial Black" panose="020B0A04020102020204" pitchFamily="34" charset="0"/>
                        </a:rPr>
                        <a:t>School Nurse</a:t>
                      </a:r>
                      <a:endParaRPr lang="en-US" sz="1400" dirty="0" smtClean="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400" dirty="0" smtClean="0">
                          <a:effectLst/>
                          <a:latin typeface="Arial Black" panose="020B0A04020102020204" pitchFamily="34" charset="0"/>
                        </a:rPr>
                        <a:t>$19,312.50</a:t>
                      </a:r>
                      <a:endParaRPr lang="en-US" sz="1400" dirty="0" smtClean="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smtClean="0">
                        <a:effectLst/>
                        <a:latin typeface="Arial Black" panose="020B0A04020102020204" pitchFamily="34" charset="0"/>
                      </a:endParaRPr>
                    </a:p>
                  </a:txBody>
                  <a:tcPr marL="68580" marR="68580" marT="0" marB="0"/>
                </a:tc>
                <a:extLst>
                  <a:ext uri="{0D108BD9-81ED-4DB2-BD59-A6C34878D82A}">
                    <a16:rowId xmlns:a16="http://schemas.microsoft.com/office/drawing/2014/main" val="3719176736"/>
                  </a:ext>
                </a:extLst>
              </a:tr>
              <a:tr h="429518">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400" dirty="0" smtClean="0">
                          <a:effectLst/>
                          <a:latin typeface="Arial Black" panose="020B0A04020102020204" pitchFamily="34" charset="0"/>
                        </a:rPr>
                        <a:t>K-6 Transition Specialist </a:t>
                      </a:r>
                      <a:endParaRPr lang="en-US" sz="1400" dirty="0" smtClean="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smtClean="0">
                        <a:effectLst/>
                        <a:latin typeface="Arial Black" panose="020B0A04020102020204" pitchFamily="34" charset="0"/>
                      </a:endParaRPr>
                    </a:p>
                  </a:txBody>
                  <a:tcPr marL="68580" marR="68580" marT="0" marB="0"/>
                </a:tc>
                <a:tc>
                  <a:txBody>
                    <a:bodyPr/>
                    <a:lstStyle/>
                    <a:p>
                      <a:pPr marL="0" marR="0" indent="0" algn="l" defTabSz="457200" rtl="0" eaLnBrk="1" fontAlgn="auto" latinLnBrk="0" hangingPunct="1">
                        <a:lnSpc>
                          <a:spcPct val="107000"/>
                        </a:lnSpc>
                        <a:spcBef>
                          <a:spcPts val="0"/>
                        </a:spcBef>
                        <a:spcAft>
                          <a:spcPts val="0"/>
                        </a:spcAft>
                        <a:buClrTx/>
                        <a:buSzTx/>
                        <a:buFontTx/>
                        <a:buNone/>
                        <a:tabLst/>
                        <a:defRPr/>
                      </a:pPr>
                      <a:r>
                        <a:rPr lang="en-US" sz="1400" dirty="0" smtClean="0">
                          <a:effectLst/>
                          <a:latin typeface="Arial Black" panose="020B0A04020102020204" pitchFamily="34" charset="0"/>
                        </a:rPr>
                        <a:t>$16,197.42</a:t>
                      </a:r>
                      <a:endParaRPr lang="en-US" sz="1400" dirty="0" smtClean="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400" dirty="0" smtClean="0">
                        <a:effectLst/>
                        <a:latin typeface="Arial Black" panose="020B0A04020102020204" pitchFamily="34" charset="0"/>
                      </a:endParaRPr>
                    </a:p>
                  </a:txBody>
                  <a:tcPr marL="68580" marR="68580" marT="0" marB="0"/>
                </a:tc>
                <a:extLst>
                  <a:ext uri="{0D108BD9-81ED-4DB2-BD59-A6C34878D82A}">
                    <a16:rowId xmlns:a16="http://schemas.microsoft.com/office/drawing/2014/main" val="1970510154"/>
                  </a:ext>
                </a:extLst>
              </a:tr>
              <a:tr h="429518">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Dual Credit Coordinator </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$15,924.43</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13704433"/>
                  </a:ext>
                </a:extLst>
              </a:tr>
              <a:tr h="429518">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Grant administration Costs</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latin typeface="Arial Black" panose="020B0A04020102020204" pitchFamily="34" charset="0"/>
                        </a:rPr>
                        <a:t>$1,584.97</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8555611"/>
                  </a:ext>
                </a:extLst>
              </a:tr>
              <a:tr h="434000">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Emergency License Fee</a:t>
                      </a:r>
                      <a:endParaRPr lang="en-US" sz="140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$369.36</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2415659"/>
                  </a:ext>
                </a:extLst>
              </a:tr>
              <a:tr h="441891">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Attendance Report Cards</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effectLst/>
                          <a:latin typeface="Arial Black" panose="020B0A04020102020204" pitchFamily="34" charset="0"/>
                        </a:rPr>
                        <a:t>$132.00</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7526123"/>
                  </a:ext>
                </a:extLst>
              </a:tr>
              <a:tr h="429518">
                <a:tc>
                  <a:txBody>
                    <a:bodyPr/>
                    <a:lstStyle/>
                    <a:p>
                      <a:pPr marL="0" marR="0">
                        <a:lnSpc>
                          <a:spcPct val="107000"/>
                        </a:lnSpc>
                        <a:spcBef>
                          <a:spcPts val="0"/>
                        </a:spcBef>
                        <a:spcAft>
                          <a:spcPts val="0"/>
                        </a:spcAft>
                      </a:pPr>
                      <a:r>
                        <a:rPr lang="en-US" sz="1400" dirty="0">
                          <a:effectLst/>
                          <a:latin typeface="Arial Black" panose="020B0A04020102020204" pitchFamily="34" charset="0"/>
                        </a:rPr>
                        <a:t>Total Costs</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dirty="0" smtClean="0">
                          <a:latin typeface="Arial Black" panose="020B0A04020102020204" pitchFamily="34" charset="0"/>
                        </a:rPr>
                        <a:t>$132,459.34</a:t>
                      </a:r>
                      <a:endParaRPr lang="en-US" sz="14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7000772"/>
                  </a:ext>
                </a:extLst>
              </a:tr>
            </a:tbl>
          </a:graphicData>
        </a:graphic>
      </p:graphicFrame>
    </p:spTree>
    <p:extLst>
      <p:ext uri="{BB962C8B-B14F-4D97-AF65-F5344CB8AC3E}">
        <p14:creationId xmlns:p14="http://schemas.microsoft.com/office/powerpoint/2010/main" val="2564630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latin typeface="Arial Black" panose="020B0A04020102020204" pitchFamily="34" charset="0"/>
              </a:rPr>
              <a:t>Questions?</a:t>
            </a:r>
            <a:endParaRPr lang="en-US" sz="6000" dirty="0">
              <a:latin typeface="Arial Black" panose="020B0A04020102020204" pitchFamily="34" charset="0"/>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3036888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138</TotalTime>
  <Words>245</Words>
  <Application>Microsoft Office PowerPoint</Application>
  <PresentationFormat>Widescreen</PresentationFormat>
  <Paragraphs>30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Calibri</vt:lpstr>
      <vt:lpstr>Calibri Light</vt:lpstr>
      <vt:lpstr>Times New Roman</vt:lpstr>
      <vt:lpstr>Celestial</vt:lpstr>
      <vt:lpstr>Student Investment account</vt:lpstr>
      <vt:lpstr>introduction</vt:lpstr>
      <vt:lpstr>PowerPoint Presentation</vt:lpstr>
      <vt:lpstr>Parent Survey Information 2019-20</vt:lpstr>
      <vt:lpstr>YONCALLA SCHOOL DISTRICT STUDENT INVESTMENT ACCOUNT FISCAL YEAR 2021-2022 SPENDING REPORT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Investment account</dc:title>
  <dc:creator>Brian Berry</dc:creator>
  <cp:lastModifiedBy>Brian Berry</cp:lastModifiedBy>
  <cp:revision>17</cp:revision>
  <dcterms:created xsi:type="dcterms:W3CDTF">2022-09-10T02:19:50Z</dcterms:created>
  <dcterms:modified xsi:type="dcterms:W3CDTF">2022-09-15T19:46:02Z</dcterms:modified>
</cp:coreProperties>
</file>